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258" r:id="rId3"/>
    <p:sldId id="260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3" r:id="rId30"/>
    <p:sldId id="304" r:id="rId31"/>
    <p:sldId id="300" r:id="rId32"/>
    <p:sldId id="306" r:id="rId33"/>
    <p:sldId id="307" r:id="rId34"/>
    <p:sldId id="305" r:id="rId35"/>
    <p:sldId id="308" r:id="rId36"/>
    <p:sldId id="309" r:id="rId37"/>
    <p:sldId id="301" r:id="rId38"/>
    <p:sldId id="302" r:id="rId3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6E918-6D65-49DF-8CFC-456185A93D5D}" type="datetimeFigureOut">
              <a:rPr lang="pt-BR" smtClean="0"/>
              <a:t>24/02/2026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F1575-EBDA-4897-9C08-D72847DCD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44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EF1575-EBDA-4897-9C08-D72847DCDA0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075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EF1575-EBDA-4897-9C08-D72847DCDA0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130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4908" y="666750"/>
            <a:ext cx="5702935" cy="827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9708" y="1776425"/>
            <a:ext cx="10555605" cy="3610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galhas.com.br/depeso/442541/impacto-da-reforma-tributaria-e-arrecadacao-dos-municipio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18123E0-50D3-47A5-9BE3-A6CCB4CD3708}"/>
              </a:ext>
            </a:extLst>
          </p:cNvPr>
          <p:cNvSpPr txBox="1"/>
          <p:nvPr/>
        </p:nvSpPr>
        <p:spPr>
          <a:xfrm>
            <a:off x="1219200" y="685800"/>
            <a:ext cx="9677400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/>
              <a:t>1- Alterações Arrecadatórias</a:t>
            </a:r>
          </a:p>
          <a:p>
            <a:endParaRPr lang="pt-BR" dirty="0"/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Reforma Tributária no Brasil (aprovada em 2023, com regulamentação e início de transição a partir de 2026) introduz alterações estruturais profundas na arrecadação, focando na substituição de cinco tributos atuais por um sistema de IVA Dual (Imposto sobre Valor Agregado). 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Aqui estão as principais alterações arrecadatórias:</a:t>
            </a:r>
          </a:p>
          <a:p>
            <a:pPr algn="just"/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1. Novo Sistema de Tributação (IVA Dual)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Fim de 5 tributos: PIS,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Cofins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IPI (federais),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ICMS (estadual) e ISS (municipal) serão extintos e substituídos.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CBS (Contribuição sobre Bens e Serviços): Federal, substituirá PIS,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Cofins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e IPI.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IBS (Imposto sobre Bens e Serviços): Subnacional (Estados e Municípios), substituirá ICMS e ISS.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IVA Dual: A arrecadação será unificada, com regras padronizadas, reduzindo a "guerra fiscal".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0D0DE96-4D11-46B7-9A05-1FB9794458B3}"/>
              </a:ext>
            </a:extLst>
          </p:cNvPr>
          <p:cNvSpPr txBox="1"/>
          <p:nvPr/>
        </p:nvSpPr>
        <p:spPr>
          <a:xfrm>
            <a:off x="990600" y="1905000"/>
            <a:ext cx="815118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/>
              <a:t>2. Imposto Seletivo ("Imposto do Pecado") 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Criação de um tributo federal sobre a produção, comercialização ou importação de bens e serviços prejudiciais à saúde ou ao meio ambiente (</a:t>
            </a:r>
            <a:r>
              <a:rPr lang="pt-BR" sz="2000" dirty="0" err="1"/>
              <a:t>ex</a:t>
            </a:r>
            <a:r>
              <a:rPr lang="pt-BR" sz="2000" dirty="0"/>
              <a:t>: cigarros, bebidas alcoólicas, veículos poluentes).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F532C84-97E2-49AC-83B9-36665F34F0E6}"/>
              </a:ext>
            </a:extLst>
          </p:cNvPr>
          <p:cNvSpPr txBox="1"/>
          <p:nvPr/>
        </p:nvSpPr>
        <p:spPr>
          <a:xfrm>
            <a:off x="1143000" y="1861559"/>
            <a:ext cx="94488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/>
              <a:t>3. Cronograma de Transição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2026: Início de "alíquotas de teste" (1% no total: 0,9% CBS + 0,1% IBS), sem aumentar a carga tributária neste momento, funcionando como adaptação para notas fiscais.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2027: PIS/</a:t>
            </a:r>
            <a:r>
              <a:rPr lang="pt-BR" sz="2000" dirty="0" err="1"/>
              <a:t>Cofins</a:t>
            </a:r>
            <a:r>
              <a:rPr lang="pt-BR" sz="2000" dirty="0"/>
              <a:t> são extintos; CBS entra em vigor integralmente. Alíquota-teste do IBS continua.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2029 - 2032: Redução gradual das alíquotas do ICMS/ISS e aumento do IBS.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2033: Sistema antigo (ICMS/ISS) extinto e o novo sistema (IVA Dual) entra em operação plena.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2685D34-DEFC-4CB7-B848-93BE6EF955EE}"/>
              </a:ext>
            </a:extLst>
          </p:cNvPr>
          <p:cNvSpPr txBox="1"/>
          <p:nvPr/>
        </p:nvSpPr>
        <p:spPr>
          <a:xfrm>
            <a:off x="1447800" y="1307561"/>
            <a:ext cx="85344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/>
              <a:t>4. Mudanças na Base e Incidência (Arrecadação)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/>
              <a:t>Cobrança no Destino</a:t>
            </a:r>
            <a:r>
              <a:rPr lang="pt-BR" sz="2000" dirty="0"/>
              <a:t>: A arrecadação passa a ser feita no local onde o bem ou serviço é consumido, e não onde é produzido.</a:t>
            </a:r>
          </a:p>
          <a:p>
            <a:pPr algn="just"/>
            <a:r>
              <a:rPr lang="pt-BR" sz="2000" b="1" dirty="0"/>
              <a:t>Não cumulatividade: </a:t>
            </a:r>
            <a:r>
              <a:rPr lang="pt-BR" sz="2000" dirty="0"/>
              <a:t>O imposto pago em etapas anteriores será integralmente devolvido, evitando "cascata" (imposto sobre imposto).</a:t>
            </a:r>
          </a:p>
          <a:p>
            <a:pPr algn="just"/>
            <a:r>
              <a:rPr lang="pt-BR" sz="2000" b="1" dirty="0"/>
              <a:t>IPVA:</a:t>
            </a:r>
            <a:r>
              <a:rPr lang="pt-BR" sz="2000" dirty="0"/>
              <a:t> Ampliado para veículos aquáticos e aéreos (jatinhos, lanchas, iates), com progressividade conforme valor e impacto ambiental.</a:t>
            </a:r>
          </a:p>
          <a:p>
            <a:pPr algn="just"/>
            <a:r>
              <a:rPr lang="pt-BR" sz="2000" b="1" dirty="0"/>
              <a:t>ITCMD:</a:t>
            </a:r>
            <a:r>
              <a:rPr lang="pt-BR" sz="2000" dirty="0"/>
              <a:t> Torna-se progressivo e simplifica a cobrança sobre heranças e doações (inclusive bens no exterior).</a:t>
            </a:r>
          </a:p>
          <a:p>
            <a:pPr algn="just"/>
            <a:r>
              <a:rPr lang="pt-BR" sz="2000" b="1" dirty="0"/>
              <a:t>Lucros e Dividendos: </a:t>
            </a:r>
            <a:r>
              <a:rPr lang="pt-BR" sz="2000" dirty="0"/>
              <a:t>A partir de 2026, haverá tributação na fonte de 10% sobre lucros/dividendos distribuídos a pessoas físicas acima de R$ 50 mil mensais.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838200"/>
            <a:ext cx="8991600" cy="46288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5. Impacto na Gestão da Arrecadação</a:t>
            </a: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Conselho Gestor do IBS: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Criação de um órgão para coordenar a arrecadação e o repasse entre estados, Distrito Federal e municípios.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Desmaterialização: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Obrigatoriedade de emissão de NF-e e documentos fiscais com novo layout para IBS/CBS.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Fundo de Compensação: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Recursos federais serão destinados a compensar perdas de estados e municípios durante a transição. 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Objetivo Central: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Simplificar o sistema tributário, aumentar a transparência e reduzir custos para empresas, sem aumentar a carga tributária total, segundo o governo.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858977"/>
            <a:ext cx="10058400" cy="86299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pt-BR" sz="2400" spc="-10" dirty="0">
                <a:latin typeface="Arial" panose="020B0604020202020204" pitchFamily="34" charset="0"/>
                <a:cs typeface="Arial" panose="020B0604020202020204" pitchFamily="34" charset="0"/>
              </a:rPr>
              <a:t>2- Processo Administrativo Fiscal</a:t>
            </a: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Pela LC 227/26, impugnação e recurso voluntário passam de 30 dias corridos para 20 dias úteis.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LC 227/26, segunda parte da regulamentação da reforma tributária, modificou dispositivos do decreto 70.235/72, que disciplina o processo administrativo fiscal Federal, e redefiniu prazos e critérios de contagem aplicáveis a atos do contencioso tributário.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Uma das principais mudanças foi a fixação do prazo para a apresentação de impugnação, que passou de 30 dias corridos para 20 dias úteis. Pela nova redação do art. 15, a defesa deve ser apresentada ao órgão preparador nesse período, contado da intimação da exigência, com a documentação que a fundamenta. A lei também passou a prever, no art. 10, V, que a intimação trará a determinação para cumprir ou impugnar a exigência dentro de 20 dias úteis.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pc="-10" dirty="0"/>
            </a:br>
            <a:br>
              <a:rPr lang="pt-BR" spc="-10" dirty="0"/>
            </a:br>
            <a:br>
              <a:rPr lang="pt-BR" spc="-10" dirty="0"/>
            </a:br>
            <a:br>
              <a:rPr lang="pt-BR" spc="-10" dirty="0"/>
            </a:br>
            <a:br>
              <a:rPr lang="pt-BR" spc="-10" dirty="0"/>
            </a:br>
            <a:endParaRPr spc="-1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143000"/>
            <a:ext cx="10058400" cy="4207382"/>
          </a:xfrm>
          <a:prstGeom prst="rect">
            <a:avLst/>
          </a:prstGeom>
        </p:spPr>
        <p:txBody>
          <a:bodyPr vert="horz" wrap="square" lIns="0" tIns="204292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O mesmo prazo de 20 dias úteis foi estabelecido para o recurso voluntário: o art. 33 dispõe que, da decisão, caberá recurso total ou parcial dentro de 20 dias úteis, contados da ciência.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LC 227/26 também trouxe regras gerais de contagem. Pelo novo art. 5º, os prazos previstos no decreto serão contados, como regra, em dias corridos, salvo se houver disposição em contrário, e com a exclusão do dia do início e inclusão do dia do vencimento.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Apesar das mudanças, alguns prazos permanecem em dias corridos, como o de 30 dias para manifestação de inconformidade em casos de não homologação de compensação.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19708" y="1776425"/>
            <a:ext cx="10555605" cy="31553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Prazos suspensos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Além disso, foi criada a suspensão do curso do prazo processual entre 20 de dezembro e 20 de janeiro, período no qual também não serão realizadas sessões de julgamento no órgão indicado no decreto (art. 5º-A). 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Quando não houver prazo expressamente previsto, o decreto passa a estabelecer prazo subsidiário de 10 dias úteis para a prática do ato, tanto pelo sujeito passivo quanto pela Fazenda Pública (art. 5º-B).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908" y="666750"/>
            <a:ext cx="9010092" cy="3899606"/>
          </a:xfrm>
          <a:prstGeom prst="rect">
            <a:avLst/>
          </a:prstGeom>
        </p:spPr>
        <p:txBody>
          <a:bodyPr vert="horz" wrap="square" lIns="0" tIns="20429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Validade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Em outra frente, o texto alterou o art. 7º, § 2º, prevendo que certos atos mencionados no dispositivo terão validade por 90 dias, prorrogáveis sucessivamente por igual período mediante novo ato escrito que indique o prosseguimento dos trabalhos.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Por fim, a lei incluiu um prazo específico para hipóteses ligadas à CBS: o art. 37, § 5º estabelece que, em contencioso relativo à contribuição, o recurso especial será cabível apenas em relação à legislação específica da CBS e deverá ser interposto em 10 dias úteis, contados da ciência do acórdão.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9DE929A-DD76-4418-B6AF-4915497B6037}"/>
              </a:ext>
            </a:extLst>
          </p:cNvPr>
          <p:cNvSpPr txBox="1"/>
          <p:nvPr/>
        </p:nvSpPr>
        <p:spPr>
          <a:xfrm>
            <a:off x="990600" y="990600"/>
            <a:ext cx="96012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/>
              <a:t>Alerta</a:t>
            </a:r>
          </a:p>
          <a:p>
            <a:endParaRPr lang="pt-BR" sz="2000" dirty="0"/>
          </a:p>
          <a:p>
            <a:r>
              <a:rPr lang="pt-BR" sz="2000" dirty="0"/>
              <a:t>Com as alterações, o processo administrativo fiscal passa a exigir mais cautela na contagem e no controle de prazos, já que a nova sistemática combina dias corridos como regra geral com dias úteis em atos centrais, além de manter outras hipóteses com critérios distintos. </a:t>
            </a:r>
          </a:p>
          <a:p>
            <a:endParaRPr lang="pt-BR" sz="2000" dirty="0"/>
          </a:p>
          <a:p>
            <a:r>
              <a:rPr lang="pt-BR" sz="2000" dirty="0"/>
              <a:t>Esse desenho pode tornar o rito mais suscetível a dúvidas e erros de contagem, sobretudo em rotinas de alto volume e em casos complexos, reforçando a necessidade de atenção redobrada na gestão de intimações e na organização das medidas de defesa.</a:t>
            </a:r>
          </a:p>
          <a:p>
            <a:endParaRPr lang="pt-BR" sz="2000" dirty="0"/>
          </a:p>
          <a:p>
            <a:r>
              <a:rPr lang="pt-BR" sz="1200" dirty="0"/>
              <a:t>link: https://www.migalhas.com.br/quentes/448395/reforma-tributaria-muda-contagem-de-prazos-no-processo-administrativo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17720" y="958583"/>
            <a:ext cx="2641854" cy="56770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764785" y="1022095"/>
            <a:ext cx="23272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Professor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Instrutor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11808" y="1802638"/>
            <a:ext cx="10260991" cy="85696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3200" dirty="0">
                <a:latin typeface="Arial"/>
                <a:cs typeface="Arial"/>
              </a:rPr>
              <a:t>Daniel Mauricio</a:t>
            </a:r>
            <a:br>
              <a:rPr lang="pt-BR" sz="3200" dirty="0">
                <a:latin typeface="Arial"/>
                <a:cs typeface="Arial"/>
              </a:rPr>
            </a:br>
            <a:r>
              <a:rPr lang="pt-BR" sz="2000" dirty="0">
                <a:latin typeface="Arial"/>
                <a:cs typeface="Arial"/>
              </a:rPr>
              <a:t>Graduado em Letras - UFPR; Administração de Empresas - FESP; Direito - FARESC; Pós-graduado em Gestão Administrativa e Tributária – PUC/PR; Pós-Graduado em Gestão de Pessoas e Qualidade no Setor Público - SPEI; Pós-Graduado em Gestão Pública de Tecnologia da Informação – PUC/PR; Pós-Graduado em Gestão Pública – FAEL. É Auditor de Tributos Municipais da Secretaria Municipal de Finanças da Prefeitura Municipal de Curitiba; foi Diretor do Departamento de Rendas Mobiliárias da Secretaria Municipal de Finanças da Prefeitura Municipal de Curitiba; foi integrante do NAJ/SMF - Núcleo de Assessoramento Jurídico da Secretaria Municipal de Finanças de Curitiba; foi membro do CRT - Comissão de Recursos Tributários da Prefeitura Municipal de Curitiba; foi julgador tributário da Junta de Julgamento Tributário da Secretaria Municipal de Finanças da Prefeitura Municipal de Curitiba; foi integrante da Câmara Técnica Permanente da ABRASF – Associação dos Secretários de Finanças das Capitais, atualmente é Chefe de Serviços do Setor de Processos Administrativos da PMC. </a:t>
            </a:r>
            <a:br>
              <a:rPr lang="pt-BR" sz="2000" dirty="0">
                <a:latin typeface="Arial"/>
                <a:cs typeface="Arial"/>
              </a:rPr>
            </a:br>
            <a:br>
              <a:rPr lang="pt-BR" sz="20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br>
              <a:rPr lang="pt-BR" sz="3200" dirty="0">
                <a:latin typeface="Arial"/>
                <a:cs typeface="Arial"/>
              </a:rPr>
            </a:b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EC97DC4-1DF7-4510-8C76-34A0103A7466}"/>
              </a:ext>
            </a:extLst>
          </p:cNvPr>
          <p:cNvSpPr txBox="1"/>
          <p:nvPr/>
        </p:nvSpPr>
        <p:spPr>
          <a:xfrm>
            <a:off x="1295400" y="1524001"/>
            <a:ext cx="8915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/>
              <a:t>3- Desvinculação de Receitas</a:t>
            </a:r>
          </a:p>
          <a:p>
            <a:endParaRPr lang="pt-BR" dirty="0"/>
          </a:p>
          <a:p>
            <a:pPr algn="just"/>
            <a:r>
              <a:rPr lang="pt-BR" sz="2000" dirty="0"/>
              <a:t>A reforma tributária (EC 132/2023) prorrogou até 31 de dezembro de 2032 a desvinculação de 30% das receitas de impostos, taxas e multas de estados e municípios, permitindo maior flexibilidade orçamentária.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 medida permite o uso livre de recursos anteriormente engessados, excluindo gastos mínimos constitucionais em saúde, educação e FUNDEB.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10134600" cy="6495168"/>
          </a:xfrm>
          <a:prstGeom prst="rect">
            <a:avLst/>
          </a:prstGeom>
        </p:spPr>
        <p:txBody>
          <a:bodyPr vert="horz" wrap="square" lIns="0" tIns="20429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Principais Aspectos da Desvinculação na Reforma:</a:t>
            </a: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Prorrogação da DREM: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Desvinculação de Receitas dos Estados e Municípios (DREM) foi estendida até o fim de 2032.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Percentual de Flexibilidade: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Até 30% das receitas próprias (impostos, taxas e multas) podem ser desvinculadas de órgãos, fundos ou despesas específicas.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Imposto sobre Bens e Serviços (IBS):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reforma permite que 30% da receita do IBS não seja vinculada por lei.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Exceções: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A desvinculação não se aplica a recursos destinados à educação (incluindo FUNDEB) e saúde.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Objetivo: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Aumentar a liberdade de alocação de recursos pelos gestores municipais e estaduais, reduzindo o engessamento orçamentário. 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Essa medida faz parte da transição para o novo sistema tributário, garantindo aos entes federativos maior discricionariedade sobre as receitas correntes.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C9E463AA-A244-4E94-8B21-03F30A31D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08" y="666750"/>
            <a:ext cx="9772092" cy="6278642"/>
          </a:xfrm>
        </p:spPr>
        <p:txBody>
          <a:bodyPr/>
          <a:lstStyle/>
          <a:p>
            <a:pPr algn="l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4- Distribuição do produto de Arrecadação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Reforma Tributária (EC 132/2023) determina que a arrecadação do novo Imposto sobre Bens e Serviços (IBS) será distribuída aos entes federativos com base no princípio do destino (onde o bem/serviço é consumido), e não na origem. A transição ocorre de 2029 a 2033, com regras graduais de retenção, e o novo sistema funcionará plenamente em 2033. 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Principais Regras de Distribuição: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Princípio do Destino: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receita do IBS será destinada ao estado e município de consumo.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Transição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(2029-2032): De 2029 a 2032, 80% da arrecadação do IBS será retida para a transição, com a proporção aumentando para 90% em 2033. A divisão do IBS será gradual, usando a média de receita do ICMS (2019-2026) como referência.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Seguro-Receita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(2029-2096): Mecanismo para compensar estados e municípios que perderem arrecadação com a mudança da matriz tributária.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5406A22-41C0-4B75-9D10-A7F453F0CE9B}"/>
              </a:ext>
            </a:extLst>
          </p:cNvPr>
          <p:cNvSpPr txBox="1"/>
          <p:nvPr/>
        </p:nvSpPr>
        <p:spPr>
          <a:xfrm>
            <a:off x="1219200" y="914400"/>
            <a:ext cx="87630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b="1" dirty="0"/>
              <a:t>Fundo de Desenvolvimento Regional: </a:t>
            </a:r>
            <a:r>
              <a:rPr lang="pt-BR" sz="2000" dirty="0"/>
              <a:t>Destinado a reduzir desigualdades, com recursos da União.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/>
              <a:t>Regulamentação:</a:t>
            </a:r>
            <a:r>
              <a:rPr lang="pt-BR" sz="2000" dirty="0"/>
              <a:t> O {Comitê Gestor do IBS (CG-IBS)} será responsável pela distribuição, com o novo sistema operando com base no consumo, reduzindo a burocracia e aumentando a transparência, conforme a {nova lei de regulamentação}.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 substituição do ICMS/ISS pelo IBS será gradual, começando com uma fase piloto em 2026, com plena vigência a partir de 2033.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C0A9A4DA-0B0B-46CC-8994-23034EF72F5F}"/>
              </a:ext>
            </a:extLst>
          </p:cNvPr>
          <p:cNvSpPr txBox="1"/>
          <p:nvPr/>
        </p:nvSpPr>
        <p:spPr>
          <a:xfrm>
            <a:off x="990600" y="2057400"/>
            <a:ext cx="90678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/>
              <a:t>5- Cautelas na concessão de parcelamentos e isenções tributárias</a:t>
            </a:r>
          </a:p>
          <a:p>
            <a:endParaRPr lang="pt-BR" dirty="0"/>
          </a:p>
          <a:p>
            <a:pPr algn="just"/>
            <a:r>
              <a:rPr lang="pt-BR" dirty="0"/>
              <a:t>A Reforma Tributária brasileira (Emenda Constitucional nº 132/2023 e legislações complementares) promove uma mudança profunda no sistema de benefícios fiscais, focando na simplificação, transparência e redução de distorções.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 cautelas na concessão de parcelamentos e isenções são cruciais, pois o modelo de IVA Dual (IBS/CBS) busca o fim da "guerra fiscal" e impõe regras estritas para evitar privilégios.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908" y="858977"/>
            <a:ext cx="9162492" cy="40132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Aqui estão as principais cautelas e mudanças:</a:t>
            </a:r>
            <a:b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. Isenções Tributárias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(IBS e CBS) 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Fim dos incentivos unilaterais: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A reforma restringe a capacidade de estados e municípios concederem benefícios fiscais por conta própria. A isenção de IBS/CBS será majoritariamente definida em caráter nacional, limitando a guerra fiscal.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Avaliação periódica (</a:t>
            </a:r>
            <a:r>
              <a:rPr lang="pt-BR" sz="2000" spc="-20" dirty="0" err="1">
                <a:latin typeface="Arial" panose="020B0604020202020204" pitchFamily="34" charset="0"/>
                <a:cs typeface="Arial" panose="020B0604020202020204" pitchFamily="34" charset="0"/>
              </a:rPr>
              <a:t>Sunset</a:t>
            </a: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spc="-20" dirty="0" err="1">
                <a:latin typeface="Arial" panose="020B0604020202020204" pitchFamily="34" charset="0"/>
                <a:cs typeface="Arial" panose="020B0604020202020204" pitchFamily="34" charset="0"/>
              </a:rPr>
              <a:t>Clause</a:t>
            </a: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Benefícios fiscais, incluindo isenções, deverão passar por reavaliação periódica (a cada 5 anos) para comprovar a contrapartida para a sociedade, sob risco de extinção.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19708" y="1776425"/>
            <a:ext cx="10555605" cy="3461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Redução Gradual: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Benefícios fiscais federais sofrem corte de 10% durante um período de 2 anos (a partir de final de 2025).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endParaRPr lang="pt-BR"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Segregação dos benefícios: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reforma diferencia benefícios "industriais" (condicionados a expansão de planta) de "não industriais" (comércio exterior, e-commerce), impactando a forma como podem ser mantidos ou compensados.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endParaRPr lang="pt-BR"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 err="1">
                <a:latin typeface="Arial" panose="020B0604020202020204" pitchFamily="34" charset="0"/>
                <a:cs typeface="Arial" panose="020B0604020202020204" pitchFamily="34" charset="0"/>
              </a:rPr>
              <a:t>Cashback</a:t>
            </a: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 e Alíquotas Reduzidas: 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Substituição da isenção generalizada por mecanismos como </a:t>
            </a:r>
            <a:r>
              <a:rPr lang="pt-BR" sz="2000" b="0" spc="-10" dirty="0" err="1">
                <a:latin typeface="Arial" panose="020B0604020202020204" pitchFamily="34" charset="0"/>
                <a:cs typeface="Arial" panose="020B0604020202020204" pitchFamily="34" charset="0"/>
              </a:rPr>
              <a:t>cashback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para famílias de baixa renda e redução de 60% nas alíquotas para setores essenciais (saúde, educação, etc.). 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20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908" y="858977"/>
            <a:ext cx="8933892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5"/>
              </a:spcBef>
            </a:pP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2. Parcelamentos (Transação Tributária)</a:t>
            </a:r>
            <a:b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Foco na Transação: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O modelo de parcelamentos facilitados ("Refis") dá lugar à transação tributária, baseada no princípio de que o benefício deve ser uma exceção fundamentada e não uma regra, considerando a capacidade de pagamento do contribuinte.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Vinculação ao Split </a:t>
            </a:r>
            <a:r>
              <a:rPr lang="pt-BR" sz="2000" spc="-20" dirty="0" err="1"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A tecnologia de split </a:t>
            </a:r>
            <a:r>
              <a:rPr lang="pt-BR" sz="2000" b="0" spc="-20" dirty="0" err="1"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 (pagamento dividido automático) dificultará a inadimplência, reduzindo a necessidade futura de grandes parcelamentos, pois o tributo é recolhido no momento da transação.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spc="-20" dirty="0">
                <a:latin typeface="Arial" panose="020B0604020202020204" pitchFamily="34" charset="0"/>
                <a:cs typeface="Arial" panose="020B0604020202020204" pitchFamily="34" charset="0"/>
              </a:rPr>
              <a:t>Novas Regras de Parcelamento (2026): </a:t>
            </a:r>
            <a: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  <a:t>O parcelamento de dívidas na Receita Federal (CBS/IBS) passa a ter regras mais rígidas, como parcela mínima e aprovação dependente do pagamento da primeira parcela, com prazo máximo de 60 meses. </a:t>
            </a:r>
            <a:br>
              <a:rPr lang="pt-BR" sz="2000" b="0" spc="-2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z="2000" b="0" spc="-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CA5DFD5-C256-4452-B210-E1842130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685800"/>
            <a:ext cx="10134600" cy="6155531"/>
          </a:xfrm>
        </p:spPr>
        <p:txBody>
          <a:bodyPr/>
          <a:lstStyle/>
          <a:p>
            <a:pPr algn="l"/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Principais Cautelas para Empresas e Gestores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Monitoramento de créditos: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Com a não cumulatividade plena (IBS/CBS), as empresas devem garantir que qualquer benefício ou isenção não invalide o crédito tributário da etapa anterior.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Validação do "Benefício" da isenção: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Uma isenção pode não ser vantajosa se impedir o aproveitamento de créditos de IBS/CBS pagos na compra de insumos, o que pode aumentar a carga tributária real (efeito cascata).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Transição ICMS/ISS para IBS/MS: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Empresas com benefícios estaduais/municipais (</a:t>
            </a:r>
            <a:r>
              <a:rPr lang="pt-BR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: ICMS) devem planejar a transição, pois o Fundo de Compensação de Benefícios Fiscais cobrirá apenas parte das perdas de incentivos industriais até 2032.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Regularidade Fiscal: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concessão de incentivos será atrelada a métricas de eficiência e conformidade, exigindo maior transparência na prestação de contas. 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Em suma, a nova ordem tributária exige que qualquer isenção ou parcelamento seja técnico, temporário e transparente, abandonando a lógica de benefícios fiscais eternos ou negociados unilateralmente.</a:t>
            </a:r>
            <a:b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350AF-A207-449B-B531-2D6AA9849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08" y="666750"/>
            <a:ext cx="5702935" cy="369332"/>
          </a:xfrm>
        </p:spPr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6-  A Nova PGV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DAE360-7040-4B85-8F30-3250846F1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908" y="1600200"/>
            <a:ext cx="10860405" cy="2769989"/>
          </a:xfrm>
        </p:spPr>
        <p:txBody>
          <a:bodyPr/>
          <a:lstStyle/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Reforma Tributária (EC 132/2023) impulsiona a atualização das Plantas Genéricas de Valores (PGV) municipais para 2025/2026, visando alinhar os valores venais dos imóveis aos preços de mercado.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Isso aumenta a justiça fiscal, reduz a defasagem no IPTU e fortalece a arrecadação própria municipal, essencial com a mudança para o IBS.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Em locais como Curitiba, a atualização foca em estoques residuais e novos imóveis, com trava de aumento para garantir previsibilidade. </a:t>
            </a:r>
          </a:p>
        </p:txBody>
      </p:sp>
    </p:spTree>
    <p:extLst>
      <p:ext uri="{BB962C8B-B14F-4D97-AF65-F5344CB8AC3E}">
        <p14:creationId xmlns:p14="http://schemas.microsoft.com/office/powerpoint/2010/main" val="114112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0FC3FE-1C9A-4894-B8C4-0FFD952D7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10689513" cy="3200876"/>
          </a:xfrm>
        </p:spPr>
        <p:txBody>
          <a:bodyPr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Principais Impactos e Mudanças: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Necessidade de Atualização (PGV):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reforma torna obrigatória a atualização da PGV (base de cálculo do IPTU/ITBI) com critérios técnicos, corrigindo distorções onde imóveis valorizados pagavam impostos defasados.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Justiça Fiscal e Arrecadação: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O objetivo é que o IPTU reflita o valor real de mercado, aumentando a eficiência da arrecadação municipal, que ganha importância com a transição do ISS para o IBS (Imposto sobre Bens e Serviços).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1621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4D059A7-CAA2-42D2-B309-976372A60C65}"/>
              </a:ext>
            </a:extLst>
          </p:cNvPr>
          <p:cNvSpPr txBox="1"/>
          <p:nvPr/>
        </p:nvSpPr>
        <p:spPr>
          <a:xfrm>
            <a:off x="1066800" y="892063"/>
            <a:ext cx="96012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/>
              <a:t>Aplicações Práticas (2025/2026):</a:t>
            </a:r>
          </a:p>
          <a:p>
            <a:endParaRPr lang="pt-BR" sz="2000" dirty="0"/>
          </a:p>
          <a:p>
            <a:r>
              <a:rPr lang="pt-BR" sz="2000" b="1" dirty="0"/>
              <a:t>Curitiba:</a:t>
            </a:r>
            <a:r>
              <a:rPr lang="pt-BR" sz="2000" dirty="0"/>
              <a:t> Aprovada a revisão da PGV em dez/2025, com mais de 80% dos imóveis sofrendo apenas correção pelo IPCA, focando no reajuste de imóveis desatualizados ou novas edificações, com travas de aumento até 2029.</a:t>
            </a:r>
          </a:p>
          <a:p>
            <a:endParaRPr lang="pt-BR" sz="2000" dirty="0"/>
          </a:p>
          <a:p>
            <a:r>
              <a:rPr lang="pt-BR" sz="2000" b="1" dirty="0"/>
              <a:t>São Paulo: </a:t>
            </a:r>
            <a:r>
              <a:rPr lang="pt-BR" sz="2000" dirty="0"/>
              <a:t>PGV revisada para 2026, com isenções ou descontos para mais de 1,5 milhão de imóveis.</a:t>
            </a:r>
          </a:p>
          <a:p>
            <a:endParaRPr lang="pt-BR" sz="2000" dirty="0"/>
          </a:p>
          <a:p>
            <a:r>
              <a:rPr lang="pt-BR" sz="2000" b="1" dirty="0"/>
              <a:t>Metodologia:</a:t>
            </a:r>
            <a:r>
              <a:rPr lang="pt-BR" sz="2000" dirty="0"/>
              <a:t> Utilização de Cadastro Técnico </a:t>
            </a:r>
            <a:r>
              <a:rPr lang="pt-BR" sz="2000" dirty="0" err="1"/>
              <a:t>Multifinalitário</a:t>
            </a:r>
            <a:r>
              <a:rPr lang="pt-BR" sz="2000" dirty="0"/>
              <a:t> (CTM) e observatórios do mercado imobiliário para garantir que a valorização siga padrões técnicos (ABNT) e não apenas políticos.</a:t>
            </a:r>
          </a:p>
          <a:p>
            <a:endParaRPr lang="pt-BR" sz="2000" dirty="0"/>
          </a:p>
          <a:p>
            <a:r>
              <a:rPr lang="pt-BR" sz="2000" b="1" dirty="0"/>
              <a:t>Sem Aumento de Alíquota Direto: </a:t>
            </a:r>
            <a:r>
              <a:rPr lang="pt-BR" sz="2000" dirty="0"/>
              <a:t>A reforma não cria novos impostos municipais, mas a atualização da base de cálculo (valor venal) pode resultar em maior IPTU. </a:t>
            </a:r>
          </a:p>
          <a:p>
            <a:r>
              <a:rPr lang="pt-BR" sz="2000" dirty="0"/>
              <a:t>A revisão é uma exigência para garantir que os municípios mantenham o equilíbrio orçamentário durante a transição tributária, com 2026 sendo um ano de início de testes com alíquotas iniciais de CBS e IBS.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EE3FA4-9A58-4A74-8276-DE0562FE4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1" y="838200"/>
            <a:ext cx="10611802" cy="5109091"/>
          </a:xfrm>
        </p:spPr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7- Imposto Seletivo, produtos primários e semielaborados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O Imposto Seletivo (IS), ou "imposto do pecado", é um tributo federal da Reforma Tributária (a partir de 2027) para desestimular consumo de produtos nocivos à saúde/meio ambiente (cigarros, bebidas, combustíveis fósseis). 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Já a contribuição sobre produtos primários/semielaborados permite que estados criem taxas locais para financiar fundos de infraestrutura, afetando setores como agronegócio e mineração. 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Pontos-chave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sobre o Imposto Seletivo (IS):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Finalidade Extrafiscal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: Não visa apenas arrecadar, mas desestimular o consumo de itens prejudiciais.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Aplicação: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Incidirá uma única vez na produção, extração, comercialização ou importação.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08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0AECFB-BF77-4A05-A564-BF45835D1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66801"/>
            <a:ext cx="10689513" cy="2769989"/>
          </a:xfrm>
        </p:spPr>
        <p:txBody>
          <a:bodyPr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Produtos Alvo: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Bebidas alcoólicas, cigarros, veículos poluentes, combustíveis e possivelmente alimentos processados com alto teor de açúcar.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Exceção: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Não incide sobre exportações, mas 1% pode incidir na extração de minérios e petróleo.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Alíquotas: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Devem variar conforme o produto, podendo superar os 250% em casos como o de cigarros. </a:t>
            </a:r>
          </a:p>
          <a:p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6750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6E6B256-C4CF-4422-BFF8-FC76109D6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66801"/>
            <a:ext cx="10537113" cy="4739759"/>
          </a:xfrm>
        </p:spPr>
        <p:txBody>
          <a:bodyPr/>
          <a:lstStyle/>
          <a:p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Pontos-chave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sobre Produtos Primários e Semielaborados: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Autorização Estadual: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Estados que já possuíam fundos de infraestrutura (anterior a 30/04/2023) podem manter contribuições sobre produtos primários (matérias-primas in natura) e semielaborados (início de beneficiamento).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Impacto: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Considerado por especialistas como complicador do sistema tributário e aumento de custo para o agronegócio e exportações de baixo valor agregado.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Financiar obras de infraestrutura e habitação estadual, substituindo mecanismos vinculados ao antigo ICMS. 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Nota: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As alíquotas e produtos exatos ainda estão sendo definidos por leis complementares à Reforma Tributária.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08485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F9E8C2-6458-427D-9ED5-5EFACB12E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838200"/>
            <a:ext cx="10537113" cy="6524863"/>
          </a:xfrm>
        </p:spPr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8- Não Cumulatividade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Reforma Tributária (EC 132/2023) institui a não cumulatividade plena para o IBS (estados/municípios) e a CBS (união), permitindo que todo imposto pago na etapa anterior se torne crédito, eliminando o efeito cascata. A nova regra foca no valor adicionado e simplifica a apuração ao permitir créditos amplos sobre bens e serviços. </a:t>
            </a:r>
          </a:p>
          <a:p>
            <a:pPr algn="just"/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Pontos-chave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da Não Cumulatividade na Reforma: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Crédito Amplo: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A premissa é que quase toda aquisição de bens ou serviços gera crédito, simplificando o conceito de insumo.</a:t>
            </a:r>
          </a:p>
          <a:p>
            <a:pPr algn="just"/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Split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tecnologia de recolhimento bancário automático é a base para garantir a conformidade e a agilidade na devolução do imposto, evitando acúmulo indesejado de crédito.</a:t>
            </a:r>
          </a:p>
          <a:p>
            <a:pPr algn="just"/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Restrições: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Bens de "uso e consumo pessoal" (</a:t>
            </a:r>
            <a:r>
              <a:rPr lang="pt-BR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: itens de luxo, bebidas alcoólicas, armas) não gerarão crédito, salvo exceções específicas.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9243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FCC747-0F99-4B4E-BA01-E6ED0C7EB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143001"/>
            <a:ext cx="10613313" cy="3200876"/>
          </a:xfrm>
        </p:spPr>
        <p:txBody>
          <a:bodyPr/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Devolução de Créditos: 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reforma prevê devolução de créditos acumulados, mas existem debates sobre prazos (180 a 360 dias) e necessidade de fiscalização, o que pode impactar o fluxo de caixa das empresas.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Transição: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O sistema substitui gradativamente PIS/</a:t>
            </a:r>
            <a:r>
              <a:rPr lang="pt-BR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Cofins</a:t>
            </a: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 e ICMS/ISS pela CBS/IBS, que operam sob a lógica de débitos e créditos de forma mais ampla. </a:t>
            </a:r>
          </a:p>
          <a:p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O mecanismo busca maior competitividade nacional, assegurando que o tributo incida apenas sobre o valor adicionado em cada etapa da cadeia produtiva.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78623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2962655" y="3035807"/>
            <a:ext cx="347980" cy="494030"/>
          </a:xfrm>
          <a:custGeom>
            <a:avLst/>
            <a:gdLst/>
            <a:ahLst/>
            <a:cxnLst/>
            <a:rect l="l" t="t" r="r" b="b"/>
            <a:pathLst>
              <a:path w="347979" h="494029">
                <a:moveTo>
                  <a:pt x="347471" y="0"/>
                </a:moveTo>
                <a:lnTo>
                  <a:pt x="0" y="0"/>
                </a:lnTo>
                <a:lnTo>
                  <a:pt x="0" y="493775"/>
                </a:lnTo>
                <a:lnTo>
                  <a:pt x="347471" y="493775"/>
                </a:lnTo>
                <a:lnTo>
                  <a:pt x="347471" y="0"/>
                </a:lnTo>
                <a:close/>
              </a:path>
            </a:pathLst>
          </a:custGeom>
          <a:solidFill>
            <a:srgbClr val="2D3A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56686" y="2848178"/>
            <a:ext cx="38227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b="1" spc="-5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endParaRPr sz="4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6B999A22-4359-4DDD-9D34-FA377FCD56FE}"/>
              </a:ext>
            </a:extLst>
          </p:cNvPr>
          <p:cNvSpPr txBox="1"/>
          <p:nvPr/>
        </p:nvSpPr>
        <p:spPr>
          <a:xfrm>
            <a:off x="914400" y="990600"/>
            <a:ext cx="10439400" cy="726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Polêmicas in foco!</a:t>
            </a: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1-	Alterações Arrecadatórias </a:t>
            </a: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Impacto da reforma tributária e arrecadação dos municípios</a:t>
            </a:r>
          </a:p>
          <a:p>
            <a:pPr algn="just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 reforma tributária, introduzida pela EC 132/23, representa uma das mais profundas transformações do sistema tributário brasileiro desde a CF/88. A proposta substitui tributos como o ICMS (estadual) e o ISS (municipal) por um IBS - Imposto sobre Bens e Serviços de competência compartilhada, incidindo no destino e com base ampla sobre o consumo.</a:t>
            </a: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2359FEEA-CA65-411F-94BE-75C05FDF5F81}"/>
              </a:ext>
            </a:extLst>
          </p:cNvPr>
          <p:cNvSpPr txBox="1"/>
          <p:nvPr/>
        </p:nvSpPr>
        <p:spPr>
          <a:xfrm>
            <a:off x="990600" y="685800"/>
            <a:ext cx="891540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Essa mudança estrutural promete simplificar a tributação e reduzir distorções, mas também impõe desafios significativos aos municípios, que precisarão readequar suas estruturas fiscais, orçamentárias e administrativas. </a:t>
            </a:r>
          </a:p>
          <a:p>
            <a:pPr algn="just"/>
            <a:endParaRPr lang="pt-BR" sz="2000" dirty="0"/>
          </a:p>
          <a:p>
            <a:pPr algn="just"/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8A21FFE-5B9F-42B7-9622-61935881CB39}"/>
              </a:ext>
            </a:extLst>
          </p:cNvPr>
          <p:cNvSpPr txBox="1"/>
          <p:nvPr/>
        </p:nvSpPr>
        <p:spPr>
          <a:xfrm>
            <a:off x="1066800" y="2057400"/>
            <a:ext cx="86868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Principais mudanças</a:t>
            </a:r>
          </a:p>
          <a:p>
            <a:endParaRPr lang="pt-BR" dirty="0"/>
          </a:p>
          <a:p>
            <a:r>
              <a:rPr lang="pt-BR" dirty="0"/>
              <a:t>A EC 132/23 introduz quatro eixos centrais com repercussão direta sobre os municípios:</a:t>
            </a:r>
          </a:p>
          <a:p>
            <a:endParaRPr lang="pt-BR" dirty="0"/>
          </a:p>
          <a:p>
            <a:r>
              <a:rPr lang="pt-BR" b="1" dirty="0"/>
              <a:t>Unificação da tributação sobre bens e serviços</a:t>
            </a:r>
            <a:r>
              <a:rPr lang="pt-BR" dirty="0"/>
              <a:t>: Substituição do ICMS e ISS pelo IBS, incidente no destino e com base ampla.</a:t>
            </a:r>
          </a:p>
          <a:p>
            <a:r>
              <a:rPr lang="pt-BR" b="1" dirty="0"/>
              <a:t>Redefinição dos critérios de partilha: </a:t>
            </a:r>
            <a:r>
              <a:rPr lang="pt-BR" dirty="0"/>
              <a:t>Nova fórmula de distribuição das receitas entre União, Estados, Distrito Federal e municípios.</a:t>
            </a:r>
          </a:p>
          <a:p>
            <a:r>
              <a:rPr lang="pt-BR" b="1" dirty="0"/>
              <a:t>Período de transição: </a:t>
            </a:r>
            <a:r>
              <a:rPr lang="pt-BR" dirty="0"/>
              <a:t>Aplicação gradual do novo modelo entre 2026 e 2033, para evitar perdas abruptas de arrecadação.</a:t>
            </a:r>
          </a:p>
          <a:p>
            <a:r>
              <a:rPr lang="pt-BR" b="1" dirty="0"/>
              <a:t>Neutralidade tributária: </a:t>
            </a:r>
            <a:r>
              <a:rPr lang="pt-BR" dirty="0"/>
              <a:t>Preservação da carga tributária total durante o processo de adaptação.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12B455A-DD88-4F18-852A-3D28BEF346A8}"/>
              </a:ext>
            </a:extLst>
          </p:cNvPr>
          <p:cNvSpPr txBox="1"/>
          <p:nvPr/>
        </p:nvSpPr>
        <p:spPr>
          <a:xfrm>
            <a:off x="762000" y="1030562"/>
            <a:ext cx="9296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Impactos esperados para os municípios</a:t>
            </a:r>
          </a:p>
          <a:p>
            <a:endParaRPr lang="pt-BR" dirty="0"/>
          </a:p>
          <a:p>
            <a:r>
              <a:rPr lang="pt-BR" dirty="0"/>
              <a:t>Estudos do Ipea - Instituto de Pesquisa Econômica Aplicada indicam que cerca de 98% dos municípios brasileiros terão potencial de aumento de arrecadação ao longo dos próximos 20 anos, especialmente os de menor PIB per capita. Essa redistribuição busca reduzir desigualdades regionais e fortalecer a autonomia financeira dos entes locais.</a:t>
            </a:r>
          </a:p>
          <a:p>
            <a:endParaRPr lang="pt-BR" dirty="0"/>
          </a:p>
          <a:p>
            <a:r>
              <a:rPr lang="pt-BR" dirty="0"/>
              <a:t>Por outro lado, municípios considerados produtores, que hoje concentram arrecadação de ICMS ou ISS de grandes empresas, podem registrar redução relativa de receitas, já que o novo modelo adota o princípio do destino, segundo o qual o imposto é recolhido onde ocorre o consumo, e não mais onde se encontra o prestador do serviço ou a sede da empresa.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542CCA-C95D-477A-B5FA-7128A4693613}"/>
              </a:ext>
            </a:extLst>
          </p:cNvPr>
          <p:cNvSpPr txBox="1"/>
          <p:nvPr/>
        </p:nvSpPr>
        <p:spPr>
          <a:xfrm>
            <a:off x="990600" y="753563"/>
            <a:ext cx="9067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Implicações fiscais e legais</a:t>
            </a:r>
          </a:p>
          <a:p>
            <a:endParaRPr lang="pt-BR" dirty="0"/>
          </a:p>
          <a:p>
            <a:pPr algn="just"/>
            <a:r>
              <a:rPr lang="pt-BR" dirty="0"/>
              <a:t>A adaptação ao novo sistema exigirá dos municípios: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Revisão das leis municipais que tratam do ISS e dos convênios de arrecadação;</a:t>
            </a:r>
          </a:p>
          <a:p>
            <a:pPr algn="just"/>
            <a:r>
              <a:rPr lang="pt-BR" dirty="0"/>
              <a:t>Modernização dos sistemas contábeis e orçamentários, para integração ao modelo de arrecadação compartilhada;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Capacitação técnica de servidores e gestores públicos para operar no novo regime;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Planejamento financeiro de médio e longo prazo, contemplando o período de transição e eventuais perdas compensatórias.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Além disso, será fundamental reforçar mecanismos de controle interno, auditoria e transparência fiscal, garantindo que o aumento potencial de arrecadação se traduza em melhorias efetivas nos serviços públicos locais.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19708" y="1776425"/>
            <a:ext cx="10915092" cy="4419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Desafios práticos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900" dirty="0"/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 efetividade da reforma dependerá da capacidade de adaptação dos municípios e da cooperação federativa. Entre os principais desafios, destacam-se: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Criação de fundos de compensação para eventuais perdas temporárias de receita;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Participação ativa dos municípios nas discussões de regulamentação e implementação do IBS;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Aprimoramento da governança fiscal, com planejamento orçamentário estratégico;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lang="pt-BR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pt-BR" sz="2000" b="0" dirty="0">
                <a:latin typeface="Arial" panose="020B0604020202020204" pitchFamily="34" charset="0"/>
                <a:cs typeface="Arial" panose="020B0604020202020204" pitchFamily="34" charset="0"/>
              </a:rPr>
              <a:t>Integração entre política tributária e desenvolvimento regional, a fim de garantir equidade na distribuição de recursos.</a:t>
            </a:r>
          </a:p>
          <a:p>
            <a:pPr marL="12700" algn="just">
              <a:lnSpc>
                <a:spcPct val="100000"/>
              </a:lnSpc>
              <a:spcBef>
                <a:spcPts val="105"/>
              </a:spcBef>
            </a:pPr>
            <a:endParaRPr sz="2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4908" y="858977"/>
            <a:ext cx="10076892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A EC 132/23 marca o início de um novo ciclo na tributação brasileira. Para os municípios, a reforma representa tanto uma oportunidade de fortalecimento fiscal quanto um desafio de gestão e governança.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Cabe aos gestores municipais, assessorias jurídicas e órgãos de controle acompanhar a regulamentação infraconstitucional, avaliando impactos financeiros, revisando legislações locais e adotando medidas preventivas de adaptação. A efetiva implementação dependerá da coordenação entre União, Estados e municípios, assegurando que o novo modelo tributário produza ganhos de eficiência, justiça fiscal e sustentabilidade das finanças públicas locais.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https://www.migalhas.com.br/depeso/442541/impacto-da-reforma-tributaria-e-arrecadacao-dos-municipios</a:t>
            </a: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spc="-10" dirty="0">
                <a:latin typeface="Arial" panose="020B0604020202020204" pitchFamily="34" charset="0"/>
                <a:cs typeface="Arial" panose="020B0604020202020204" pitchFamily="34" charset="0"/>
              </a:rPr>
              <a:t>Frederico Eduardo Ferreira</a:t>
            </a:r>
            <a:endParaRPr sz="2000" b="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3910</Words>
  <Application>Microsoft Office PowerPoint</Application>
  <PresentationFormat>Widescreen</PresentationFormat>
  <Paragraphs>186</Paragraphs>
  <Slides>38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Apresentação do PowerPoint</vt:lpstr>
      <vt:lpstr>Daniel Mauricio Graduado em Letras - UFPR; Administração de Empresas - FESP; Direito - FARESC; Pós-graduado em Gestão Administrativa e Tributária – PUC/PR; Pós-Graduado em Gestão de Pessoas e Qualidade no Setor Público - SPEI; Pós-Graduado em Gestão Pública de Tecnologia da Informação – PUC/PR; Pós-Graduado em Gestão Pública – FAEL. É Auditor de Tributos Municipais da Secretaria Municipal de Finanças da Prefeitura Municipal de Curitiba; foi Diretor do Departamento de Rendas Mobiliárias da Secretaria Municipal de Finanças da Prefeitura Municipal de Curitiba; foi integrante do NAJ/SMF - Núcleo de Assessoramento Jurídico da Secretaria Municipal de Finanças de Curitiba; foi membro do CRT - Comissão de Recursos Tributários da Prefeitura Municipal de Curitiba; foi julgador tributário da Junta de Julgamento Tributário da Secretaria Municipal de Finanças da Prefeitura Municipal de Curitiba; foi integrante da Câmara Técnica Permanente da ABRASF – Associação dos Secretários de Finanças das Capitais, atualmente é Chefe de Serviços do Setor de Processos Administrativos da PMC.   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Considerações finais  A EC 132/23 marca o início de um novo ciclo na tributação brasileira. Para os municípios, a reforma representa tanto uma oportunidade de fortalecimento fiscal quanto um desafio de gestão e governança.  Cabe aos gestores municipais, assessorias jurídicas e órgãos de controle acompanhar a regulamentação infraconstitucional, avaliando impactos financeiros, revisando legislações locais e adotando medidas preventivas de adaptação. A efetiva implementação dependerá da coordenação entre União, Estados e municípios, assegurando que o novo modelo tributário produza ganhos de eficiência, justiça fiscal e sustentabilidade das finanças públicas locais.  https://www.migalhas.com.br/depeso/442541/impacto-da-reforma-tributaria-e-arrecadacao-dos-municipios  Frederico Eduardo Ferreira</vt:lpstr>
      <vt:lpstr>Apresentação do PowerPoint</vt:lpstr>
      <vt:lpstr>Apresentação do PowerPoint</vt:lpstr>
      <vt:lpstr>Apresentação do PowerPoint</vt:lpstr>
      <vt:lpstr>Apresentação do PowerPoint</vt:lpstr>
      <vt:lpstr>5. Impacto na Gestão da Arrecadação  Conselho Gestor do IBS: Criação de um órgão para coordenar a arrecadação e o repasse entre estados, Distrito Federal e municípios.  Desmaterialização: Obrigatoriedade de emissão de NF-e e documentos fiscais com novo layout para IBS/CBS.  Fundo de Compensação: Recursos federais serão destinados a compensar perdas de estados e municípios durante a transição.   Objetivo Central: Simplificar o sistema tributário, aumentar a transparência e reduzir custos para empresas, sem aumentar a carga tributária total, segundo o governo. </vt:lpstr>
      <vt:lpstr>2- Processo Administrativo Fiscal  Pela LC 227/26, impugnação e recurso voluntário passam de 30 dias corridos para 20 dias úteis.  A LC 227/26, segunda parte da regulamentação da reforma tributária, modificou dispositivos do decreto 70.235/72, que disciplina o processo administrativo fiscal Federal, e redefiniu prazos e critérios de contagem aplicáveis a atos do contencioso tributário.  Uma das principais mudanças foi a fixação do prazo para a apresentação de impugnação, que passou de 30 dias corridos para 20 dias úteis. Pela nova redação do art. 15, a defesa deve ser apresentada ao órgão preparador nesse período, contado da intimação da exigência, com a documentação que a fundamenta. A lei também passou a prever, no art. 10, V, que a intimação trará a determinação para cumprir ou impugnar a exigência dentro de 20 dias úteis.      </vt:lpstr>
      <vt:lpstr>O mesmo prazo de 20 dias úteis foi estabelecido para o recurso voluntário: o art. 33 dispõe que, da decisão, caberá recurso total ou parcial dentro de 20 dias úteis, contados da ciência.   A LC 227/26 também trouxe regras gerais de contagem. Pelo novo art. 5º, os prazos previstos no decreto serão contados, como regra, em dias corridos, salvo se houver disposição em contrário, e com a exclusão do dia do início e inclusão do dia do vencimento.  Apesar das mudanças, alguns prazos permanecem em dias corridos, como o de 30 dias para manifestação de inconformidade em casos de não homologação de compensação. </vt:lpstr>
      <vt:lpstr>Apresentação do PowerPoint</vt:lpstr>
      <vt:lpstr>Validade  Em outra frente, o texto alterou o art. 7º, § 2º, prevendo que certos atos mencionados no dispositivo terão validade por 90 dias, prorrogáveis sucessivamente por igual período mediante novo ato escrito que indique o prosseguimento dos trabalhos.  Por fim, a lei incluiu um prazo específico para hipóteses ligadas à CBS: o art. 37, § 5º estabelece que, em contencioso relativo à contribuição, o recurso especial será cabível apenas em relação à legislação específica da CBS e deverá ser interposto em 10 dias úteis, contados da ciência do acórdão. </vt:lpstr>
      <vt:lpstr>Apresentação do PowerPoint</vt:lpstr>
      <vt:lpstr>Apresentação do PowerPoint</vt:lpstr>
      <vt:lpstr>Principais Aspectos da Desvinculação na Reforma:  Prorrogação da DREM: A Desvinculação de Receitas dos Estados e Municípios (DREM) foi estendida até o fim de 2032.  Percentual de Flexibilidade: Até 30% das receitas próprias (impostos, taxas e multas) podem ser desvinculadas de órgãos, fundos ou despesas específicas.  Imposto sobre Bens e Serviços (IBS): A reforma permite que 30% da receita do IBS não seja vinculada por lei.  Exceções: A desvinculação não se aplica a recursos destinados à educação (incluindo FUNDEB) e saúde.  Objetivo: Aumentar a liberdade de alocação de recursos pelos gestores municipais e estaduais, reduzindo o engessamento orçamentário.   Essa medida faz parte da transição para o novo sistema tributário, garantindo aos entes federativos maior discricionariedade sobre as receitas correntes. </vt:lpstr>
      <vt:lpstr>4- Distribuição do produto de Arrecadação  A Reforma Tributária (EC 132/2023) determina que a arrecadação do novo Imposto sobre Bens e Serviços (IBS) será distribuída aos entes federativos com base no princípio do destino (onde o bem/serviço é consumido), e não na origem. A transição ocorre de 2029 a 2033, com regras graduais de retenção, e o novo sistema funcionará plenamente em 2033.   Principais Regras de Distribuição:  Princípio do Destino: A receita do IBS será destinada ao estado e município de consumo.  Transição (2029-2032): De 2029 a 2032, 80% da arrecadação do IBS será retida para a transição, com a proporção aumentando para 90% em 2033. A divisão do IBS será gradual, usando a média de receita do ICMS (2019-2026) como referência.  Seguro-Receita (2029-2096): Mecanismo para compensar estados e municípios que perderem arrecadação com a mudança da matriz tributária. </vt:lpstr>
      <vt:lpstr>Apresentação do PowerPoint</vt:lpstr>
      <vt:lpstr>Apresentação do PowerPoint</vt:lpstr>
      <vt:lpstr>Aqui estão as principais cautelas e mudanças:  1. Isenções Tributárias (IBS e CBS)   Fim dos incentivos unilaterais: A reforma restringe a capacidade de estados e municípios concederem benefícios fiscais por conta própria. A isenção de IBS/CBS será majoritariamente definida em caráter nacional, limitando a guerra fiscal.  Avaliação periódica (Sunset Clause): Benefícios fiscais, incluindo isenções, deverão passar por reavaliação periódica (a cada 5 anos) para comprovar a contrapartida para a sociedade, sob risco de extinção. </vt:lpstr>
      <vt:lpstr>Apresentação do PowerPoint</vt:lpstr>
      <vt:lpstr>2. Parcelamentos (Transação Tributária)  Foco na Transação: O modelo de parcelamentos facilitados ("Refis") dá lugar à transação tributária, baseada no princípio de que o benefício deve ser uma exceção fundamentada e não uma regra, considerando a capacidade de pagamento do contribuinte.  Vinculação ao Split Payment: A tecnologia de split payment (pagamento dividido automático) dificultará a inadimplência, reduzindo a necessidade futura de grandes parcelamentos, pois o tributo é recolhido no momento da transação.  Novas Regras de Parcelamento (2026): O parcelamento de dívidas na Receita Federal (CBS/IBS) passa a ter regras mais rígidas, como parcela mínima e aprovação dependente do pagamento da primeira parcela, com prazo máximo de 60 meses.  </vt:lpstr>
      <vt:lpstr>3. Principais Cautelas para Empresas e Gestores  Monitoramento de créditos: Com a não cumulatividade plena (IBS/CBS), as empresas devem garantir que qualquer benefício ou isenção não invalide o crédito tributário da etapa anterior.  Validação do "Benefício" da isenção: Uma isenção pode não ser vantajosa se impedir o aproveitamento de créditos de IBS/CBS pagos na compra de insumos, o que pode aumentar a carga tributária real (efeito cascata).  Transição ICMS/ISS para IBS/MS: Empresas com benefícios estaduais/municipais (ex: ICMS) devem planejar a transição, pois o Fundo de Compensação de Benefícios Fiscais cobrirá apenas parte das perdas de incentivos industriais até 2032.  Regularidade Fiscal: A concessão de incentivos será atrelada a métricas de eficiência e conformidade, exigindo maior transparência na prestação de contas.  Em suma, a nova ordem tributária exige que qualquer isenção ou parcelamento seja técnico, temporário e transparente, abandonando a lógica de benefícios fiscais eternos ou negociados unilateralmente. </vt:lpstr>
      <vt:lpstr>6-  A Nova PGV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Denise Toniolo</cp:lastModifiedBy>
  <cp:revision>7</cp:revision>
  <dcterms:created xsi:type="dcterms:W3CDTF">2025-03-10T17:44:06Z</dcterms:created>
  <dcterms:modified xsi:type="dcterms:W3CDTF">2026-02-24T16:06:07Z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2025-02-06T00:00:00Z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2025-03-10T00:00:00Z</vt:filetime>
  </property>
  <property fmtid="{D5CDD505-2E9C-101B-9397-08002B2CF9AE}" pid="5" name="Producer">
    <vt:lpwstr>3-Heights(TM) PDF Security Shell 4.8.25.2 (http://www.pdf-tools.com)</vt:lpwstr>
  </property>
</Properties>
</file>